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8" r:id="rId2"/>
    <p:sldId id="259" r:id="rId3"/>
    <p:sldId id="261" r:id="rId4"/>
    <p:sldId id="263" r:id="rId5"/>
    <p:sldId id="270" r:id="rId6"/>
    <p:sldId id="274" r:id="rId7"/>
    <p:sldId id="276" r:id="rId8"/>
    <p:sldId id="262" r:id="rId9"/>
    <p:sldId id="280" r:id="rId10"/>
    <p:sldId id="271" r:id="rId11"/>
    <p:sldId id="279" r:id="rId12"/>
    <p:sldId id="281" r:id="rId13"/>
    <p:sldId id="282" r:id="rId14"/>
    <p:sldId id="283" r:id="rId15"/>
    <p:sldId id="273" r:id="rId16"/>
    <p:sldId id="275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51" autoAdjust="0"/>
    <p:restoredTop sz="85783" autoAdjust="0"/>
  </p:normalViewPr>
  <p:slideViewPr>
    <p:cSldViewPr snapToGrid="0">
      <p:cViewPr>
        <p:scale>
          <a:sx n="79" d="100"/>
          <a:sy n="79" d="100"/>
        </p:scale>
        <p:origin x="50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18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15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04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Inclination angles of each subregion of the molecular cloud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Inclination angle of the cloud found from polarization fraction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Vela C has a high inclination angle at ~60°-65°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S-dispersion gives lower inclination angles, which more closely align with simulations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Center-Nest and South-Nest are highest regions of dispersion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Center ridge – more parallel to pos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Center ridge – star formation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Weak mag field in south nest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Large LOS component and weak POS magnetic field component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- Lowest </a:t>
            </a:r>
            <a:r>
              <a:rPr lang="el-GR" dirty="0"/>
              <a:t>γ</a:t>
            </a:r>
            <a:r>
              <a:rPr lang="en-CA" dirty="0"/>
              <a:t> values given in the Center-Ridge, 54.5, compared to South-Nest, which has highest </a:t>
            </a:r>
            <a:r>
              <a:rPr lang="el-GR" dirty="0"/>
              <a:t>γ</a:t>
            </a:r>
            <a:r>
              <a:rPr lang="en-CA" dirty="0"/>
              <a:t> values of 66.5°</a:t>
            </a:r>
          </a:p>
          <a:p>
            <a:r>
              <a:rPr lang="en-CA" dirty="0"/>
              <a:t>-Table of median of distributions</a:t>
            </a:r>
          </a:p>
          <a:p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- </a:t>
            </a:r>
            <a:r>
              <a:rPr lang="en-US" dirty="0"/>
              <a:t>Ander et al, more aligned dust grains</a:t>
            </a: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Gamma </a:t>
            </a:r>
            <a:r>
              <a:rPr lang="en-CA" dirty="0" err="1"/>
              <a:t>obs</a:t>
            </a:r>
            <a:r>
              <a:rPr lang="en-CA" dirty="0"/>
              <a:t> maps</a:t>
            </a:r>
          </a:p>
          <a:p>
            <a:pPr marL="171450" indent="-171450">
              <a:buFontTx/>
              <a:buChar char="-"/>
            </a:pPr>
            <a:r>
              <a:rPr lang="en-CA" dirty="0"/>
              <a:t>Chen et. al gamma </a:t>
            </a:r>
            <a:r>
              <a:rPr lang="en-CA" dirty="0" err="1"/>
              <a:t>obs</a:t>
            </a:r>
            <a:r>
              <a:rPr lang="en-CA" dirty="0"/>
              <a:t> for S and p values</a:t>
            </a:r>
          </a:p>
          <a:p>
            <a:pPr marL="171450" indent="-171450">
              <a:buFontTx/>
              <a:buChar char="-"/>
            </a:pPr>
            <a:r>
              <a:rPr lang="en-CA" dirty="0"/>
              <a:t>Bias corrected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0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Inverse relation between p and N_H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en-CA" sz="1200" dirty="0">
                <a:effectLst/>
                <a:latin typeface="AdvOTf9433e2d"/>
              </a:rPr>
              <a:t>The decrease of </a:t>
            </a:r>
            <a:r>
              <a:rPr lang="en-CA" sz="1200" dirty="0" err="1">
                <a:effectLst/>
                <a:latin typeface="AdvOTb4af3d5d.I"/>
              </a:rPr>
              <a:t>p</a:t>
            </a:r>
            <a:r>
              <a:rPr lang="en-CA" sz="1200" dirty="0" err="1">
                <a:effectLst/>
                <a:latin typeface="AdvTT8f3612e7+f0"/>
              </a:rPr>
              <a:t></a:t>
            </a:r>
            <a:r>
              <a:rPr lang="en-CA" sz="1200" dirty="0" err="1">
                <a:effectLst/>
                <a:latin typeface="AdvOTf9433e2d"/>
              </a:rPr>
              <a:t>with</a:t>
            </a:r>
            <a:r>
              <a:rPr lang="en-CA" sz="1200" dirty="0">
                <a:effectLst/>
                <a:latin typeface="AdvOTf9433e2d"/>
              </a:rPr>
              <a:t> increasing </a:t>
            </a:r>
            <a:r>
              <a:rPr lang="en-CA" sz="1200" dirty="0" err="1">
                <a:effectLst/>
                <a:latin typeface="AdvOTb4af3d5d.I"/>
              </a:rPr>
              <a:t>S</a:t>
            </a:r>
            <a:r>
              <a:rPr lang="en-CA" sz="1200" dirty="0" err="1">
                <a:effectLst/>
                <a:latin typeface="AdvTT8f3612e7+f0"/>
              </a:rPr>
              <a:t></a:t>
            </a:r>
            <a:r>
              <a:rPr lang="en-CA" sz="1200" dirty="0" err="1">
                <a:effectLst/>
                <a:latin typeface="AdvOTf9433e2d"/>
              </a:rPr>
              <a:t>is</a:t>
            </a:r>
            <a:r>
              <a:rPr lang="en-CA" sz="1200" dirty="0">
                <a:effectLst/>
                <a:latin typeface="AdvOTf9433e2d"/>
              </a:rPr>
              <a:t> expected because changes in the magnetic </a:t>
            </a:r>
            <a:r>
              <a:rPr lang="en-CA" sz="1200" dirty="0">
                <a:effectLst/>
                <a:latin typeface="AdvOTf9433e2d+fb"/>
              </a:rPr>
              <a:t>fi</a:t>
            </a:r>
            <a:r>
              <a:rPr lang="en-CA" sz="1200" dirty="0">
                <a:effectLst/>
                <a:latin typeface="AdvOTf9433e2d"/>
              </a:rPr>
              <a:t>eld direction within the cloud volume sampled by each measurement will lead to cancellation of polarization signals.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48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lower </a:t>
            </a:r>
            <a:r>
              <a:rPr lang="el-GR" dirty="0"/>
              <a:t>γ</a:t>
            </a:r>
            <a:r>
              <a:rPr lang="en-CA" dirty="0"/>
              <a:t> values, more of the component of the magnetic field is in POS, and can in some regions can be seen to have less dispersed bends in the magnetic fields.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Ridges have lower inclination angles and lower S dispersion compared to the Nests</a:t>
            </a:r>
          </a:p>
          <a:p>
            <a:pPr marL="171450" indent="-171450">
              <a:buFontTx/>
              <a:buChar char="-"/>
            </a:pPr>
            <a:r>
              <a:rPr lang="en-CA" dirty="0"/>
              <a:t>In comparison to the results from the whole cloud, we see that different properties of each cloud can result in different inclination angles</a:t>
            </a:r>
          </a:p>
          <a:p>
            <a:pPr marL="171450" indent="-171450">
              <a:buFontTx/>
              <a:buChar char="-"/>
            </a:pPr>
            <a:r>
              <a:rPr lang="en-CA" dirty="0"/>
              <a:t>Column density, temperatures and star formation abilities differ in different regions of Vela C</a:t>
            </a:r>
          </a:p>
          <a:p>
            <a:pPr marL="171450" indent="-171450">
              <a:buFontTx/>
              <a:buChar char="-"/>
            </a:pPr>
            <a:r>
              <a:rPr lang="en-CA" dirty="0"/>
              <a:t>Inverse relation between p and N_H</a:t>
            </a:r>
          </a:p>
          <a:p>
            <a:pPr marL="171450" indent="-171450">
              <a:buFontTx/>
              <a:buChar char="-"/>
            </a:pPr>
            <a:r>
              <a:rPr lang="en-CA" dirty="0"/>
              <a:t>By applying this to further molecular clouds, more robust conclusions can be drawn from how the polarization fraction, S-dispersion and inclination angles can be affected by the column densities of the subregions</a:t>
            </a:r>
          </a:p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93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CA" dirty="0"/>
              <a:t>Tahini paper – higher polarization fraction values </a:t>
            </a:r>
            <a:r>
              <a:rPr lang="en-CA" dirty="0">
                <a:sym typeface="Wingdings" pitchFamily="2" charset="2"/>
              </a:rPr>
              <a:t> </a:t>
            </a:r>
            <a:r>
              <a:rPr lang="en-CA" dirty="0" err="1">
                <a:sym typeface="Wingdings" pitchFamily="2" charset="2"/>
              </a:rPr>
              <a:t>orion</a:t>
            </a:r>
            <a:endParaRPr lang="en-CA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49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86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Molecular clouds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Star forming regions</a:t>
            </a:r>
          </a:p>
          <a:p>
            <a:r>
              <a:rPr lang="en-US" dirty="0"/>
              <a:t>- Composed of gas and dust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Generally cooler regions of  </a:t>
            </a:r>
            <a:r>
              <a:rPr lang="en-CA" dirty="0">
                <a:solidFill>
                  <a:schemeClr val="tx1"/>
                </a:solidFill>
                <a:effectLst/>
                <a:latin typeface="NewTXMI"/>
              </a:rPr>
              <a:t>&gt; </a:t>
            </a:r>
            <a:r>
              <a:rPr lang="en-CA" dirty="0">
                <a:solidFill>
                  <a:schemeClr val="tx1"/>
                </a:solidFill>
                <a:latin typeface="TeXGyreTermesX"/>
              </a:rPr>
              <a:t>10</a:t>
            </a:r>
            <a:r>
              <a:rPr lang="en-CA" baseline="30000" dirty="0">
                <a:solidFill>
                  <a:schemeClr val="tx1"/>
                </a:solidFill>
                <a:latin typeface="TeXGyreTermesX"/>
              </a:rPr>
              <a:t>5</a:t>
            </a:r>
            <a:r>
              <a:rPr lang="en-CA" dirty="0">
                <a:solidFill>
                  <a:schemeClr val="tx1"/>
                </a:solidFill>
                <a:latin typeface="TeXGyreTermesX"/>
              </a:rPr>
              <a:t> </a:t>
            </a:r>
            <a:r>
              <a:rPr lang="en-CA" dirty="0">
                <a:solidFill>
                  <a:schemeClr val="tx1"/>
                </a:solidFill>
                <a:effectLst/>
                <a:latin typeface="NewTXMI"/>
              </a:rPr>
              <a:t>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solidFill>
                  <a:schemeClr val="tx1"/>
                </a:solidFill>
                <a:effectLst/>
                <a:latin typeface="NewTXMI"/>
              </a:rPr>
              <a:t>- Star formation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solidFill>
                  <a:schemeClr val="tx1"/>
                </a:solidFill>
                <a:effectLst/>
                <a:latin typeface="NewTXMI"/>
              </a:rPr>
              <a:t>- Main factors that affect star formation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solidFill>
                  <a:schemeClr val="tx1"/>
                </a:solidFill>
                <a:effectLst/>
                <a:latin typeface="NewTXMI"/>
              </a:rPr>
              <a:t>Rate of star formation – 1% of observations – what provides support against collapse – thermal pressure(in pockets of gas), turbulence, shock waves, magnetic fields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solidFill>
                  <a:schemeClr val="tx1"/>
                </a:solidFill>
                <a:effectLst/>
                <a:latin typeface="NewTXMI"/>
              </a:rPr>
              <a:t>- Can be broken up into sub-regions based on density, temperature and filamentary structure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solidFill>
                  <a:schemeClr val="tx1"/>
                </a:solidFill>
                <a:effectLst/>
                <a:latin typeface="NewTXMI"/>
              </a:rPr>
              <a:t>- Dense regions of filaments can lead to star formation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CA" dirty="0">
              <a:solidFill>
                <a:schemeClr val="tx1"/>
              </a:solidFill>
              <a:effectLst/>
              <a:latin typeface="NewTXM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39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Why do we look at magnetic fields</a:t>
            </a:r>
          </a:p>
          <a:p>
            <a:r>
              <a:rPr lang="en-US" dirty="0"/>
              <a:t>- Inhibit collapse against gravity based on direction of field</a:t>
            </a:r>
          </a:p>
          <a:p>
            <a:r>
              <a:rPr lang="en-US" dirty="0"/>
              <a:t>- Can influence the formation of filamentary structures, denser regions in the cloud</a:t>
            </a:r>
          </a:p>
          <a:p>
            <a:r>
              <a:rPr lang="en-US" dirty="0"/>
              <a:t>- Dense filaments align perpendicular to the direction of the field, less dense filaments align parallel</a:t>
            </a:r>
          </a:p>
          <a:p>
            <a:r>
              <a:rPr lang="en-US" dirty="0"/>
              <a:t>- Correlation between magnetic fields and turbulence</a:t>
            </a:r>
          </a:p>
          <a:p>
            <a:r>
              <a:rPr lang="en-US" dirty="0"/>
              <a:t>- Can reduce star forming efficiency for stronger fields where particles accrete along magnetic field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40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Non-spherical (dipole moment) dust grains align with their long axis perpendicular field, results in the emission of linearly polarized light (perpendicular) from the cloud</a:t>
            </a:r>
          </a:p>
          <a:p>
            <a:r>
              <a:rPr lang="en-US" dirty="0"/>
              <a:t>- Using the polarization fraction, we can determine the inclination angle of the magnetic field of the cloud on the plane of sky</a:t>
            </a:r>
          </a:p>
          <a:p>
            <a:r>
              <a:rPr lang="en-US" dirty="0"/>
              <a:t>- p found using Stokes parameters – linearly polarized light</a:t>
            </a:r>
          </a:p>
          <a:p>
            <a:r>
              <a:rPr lang="en-US" dirty="0"/>
              <a:t>- S-dispersion is the degree of dispersion of the polarization angles in angles in the cloud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higher polarization fraction, there is a lower dispersion in 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Mninimal</a:t>
            </a:r>
            <a:r>
              <a:rPr lang="en-US" dirty="0"/>
              <a:t> and max polarization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23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i="1" dirty="0"/>
              <a:t>(later)S</a:t>
            </a:r>
            <a:r>
              <a:rPr lang="en-CA" dirty="0"/>
              <a:t>-dispersion corrects for highly dispersed regions</a:t>
            </a:r>
          </a:p>
          <a:p>
            <a:r>
              <a:rPr lang="en-CA" dirty="0"/>
              <a:t>Inverse relation between </a:t>
            </a:r>
            <a:r>
              <a:rPr lang="en-CA" b="1" i="1" dirty="0"/>
              <a:t>S</a:t>
            </a:r>
            <a:r>
              <a:rPr lang="en-CA" dirty="0"/>
              <a:t> and </a:t>
            </a:r>
            <a:r>
              <a:rPr lang="en-CA" i="1" dirty="0"/>
              <a:t>p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High inclination angle i.e. gamma = 0, max polarization, and inclination angle is completely on plane of sky</a:t>
            </a:r>
          </a:p>
          <a:p>
            <a:pPr marL="171450" indent="-171450">
              <a:buFontTx/>
              <a:buChar char="-"/>
            </a:pPr>
            <a:r>
              <a:rPr lang="en-CA" dirty="0"/>
              <a:t>(</a:t>
            </a:r>
            <a:r>
              <a:rPr lang="el-GR" dirty="0"/>
              <a:t>γ </a:t>
            </a:r>
            <a:r>
              <a:rPr lang="en-CA" dirty="0"/>
              <a:t>is the highest possible </a:t>
            </a:r>
            <a:r>
              <a:rPr lang="el-GR" dirty="0"/>
              <a:t>γ</a:t>
            </a:r>
            <a:r>
              <a:rPr lang="en-CA" dirty="0"/>
              <a:t> value)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Get p for no variation along psi or gamma</a:t>
            </a:r>
          </a:p>
          <a:p>
            <a:pPr marL="171450" indent="-171450">
              <a:buFontTx/>
              <a:buChar char="-"/>
            </a:pPr>
            <a:r>
              <a:rPr lang="en-US" dirty="0"/>
              <a:t>P0, polarization coefficient, derived from max inclination angle</a:t>
            </a:r>
          </a:p>
          <a:p>
            <a:pPr marL="171450" indent="-171450">
              <a:buFontTx/>
              <a:buChar char="-"/>
            </a:pPr>
            <a:r>
              <a:rPr lang="en-US" dirty="0"/>
              <a:t>Assume p0 is same</a:t>
            </a:r>
          </a:p>
          <a:p>
            <a:pPr marL="171450" indent="-171450">
              <a:buFontTx/>
              <a:buChar char="-"/>
            </a:pPr>
            <a:r>
              <a:rPr lang="en-US" dirty="0"/>
              <a:t>Monte Carlo simulations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08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46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mass: each region has about the same amount of mass</a:t>
            </a:r>
          </a:p>
          <a:p>
            <a:r>
              <a:rPr lang="en-US" dirty="0"/>
              <a:t>- North, Center-Ridge, Center-Nest, South-Ridge, South-Nest</a:t>
            </a:r>
          </a:p>
          <a:p>
            <a:r>
              <a:rPr lang="en-US" dirty="0"/>
              <a:t>- Center-Ridge and South-Ridge have dominating filamentary structures</a:t>
            </a:r>
          </a:p>
          <a:p>
            <a:r>
              <a:rPr lang="en-US" dirty="0"/>
              <a:t>- South-Ridge and South-Nest have cooler temperatures, and the South-Nest region has a weaker filamentary structure </a:t>
            </a:r>
          </a:p>
          <a:p>
            <a:r>
              <a:rPr lang="en-US" dirty="0"/>
              <a:t>- South-Nest is dominated by cooler temperatures, whereas the Center-Ridge has warmer and denser regions, and is more efficient in forming high-mass stars</a:t>
            </a:r>
          </a:p>
          <a:p>
            <a:r>
              <a:rPr lang="en-US" dirty="0"/>
              <a:t>- Transition: Monte Carlo simulations</a:t>
            </a:r>
          </a:p>
          <a:p>
            <a:r>
              <a:rPr lang="en-US" dirty="0"/>
              <a:t>- Polarization fractions of different regions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85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Simulated Monte Carlo Simulations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Better 2D gamma values for S dispersion &lt; </a:t>
            </a:r>
            <a:r>
              <a:rPr lang="en-US" dirty="0" err="1"/>
              <a:t>Savg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Relation between column density and polarization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80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12/6/22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983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12/6/22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53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3C633830-2244-49AE-BC4A-47F415C177C6}" type="datetimeFigureOut">
              <a:rPr lang="en-US" dirty="0"/>
              <a:t>12/6/22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498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12/6/22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8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12/6/22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285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12/6/22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89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12/6/22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4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12/6/22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91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12/6/22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82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12/6/22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239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12/6/22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85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C633830-2244-49AE-BC4A-47F415C177C6}" type="datetimeFigureOut">
              <a:rPr lang="en-US" dirty="0"/>
              <a:pPr/>
              <a:t>12/6/22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4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2C08AA2-B31D-43D0-A476-2694751F6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CF0AB-E1F6-0DA8-2AD5-9FBC76AACD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b="11563"/>
          <a:stretch/>
        </p:blipFill>
        <p:spPr>
          <a:xfrm>
            <a:off x="-1" y="-1"/>
            <a:ext cx="1033957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7" y="1337388"/>
            <a:ext cx="9052641" cy="2363755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5600" dirty="0">
                <a:solidFill>
                  <a:schemeClr val="tx1"/>
                </a:solidFill>
              </a:rPr>
              <a:t>Magnetic fields And star formation in Molecular clouds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43467" y="3802225"/>
            <a:ext cx="9052641" cy="891102"/>
          </a:xfrm>
        </p:spPr>
        <p:txBody>
          <a:bodyPr anchor="t">
            <a:normAutofit/>
          </a:bodyPr>
          <a:lstStyle/>
          <a:p>
            <a:pPr algn="r"/>
            <a:endParaRPr lang="en-CA" sz="24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C94871-B001-4094-95DB-EAE4639CB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39575" y="0"/>
            <a:ext cx="185242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93F08861-6DC0-4AFC-9BCE-4F3FDD19A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2" y="5037286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401300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5B0AC3BF-0792-45B4-8EC5-EBF942D09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468A308A-350B-4289-B870-1F6593346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643466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20">
            <a:extLst>
              <a:ext uri="{FF2B5EF4-FFF2-40B4-BE49-F238E27FC236}">
                <a16:creationId xmlns:a16="http://schemas.microsoft.com/office/drawing/2014/main" id="{79DE5E7D-B74F-4560-B451-69EB8BEB9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8EE07-B5DD-3E90-445D-35887FA43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3842710"/>
            <a:ext cx="6138237" cy="2190941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Inclination angle of the Vela C molecular cloud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B0D8494-77BD-6AA2-10B6-964AC480B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507" y="-1"/>
            <a:ext cx="3332835" cy="2607942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9E51B47-ABB5-A403-6F56-4A051AAB4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271" y="-6136"/>
            <a:ext cx="3005797" cy="2780362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1BBB8D6-B7E1-8719-5C03-F9D130811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842" y="-6135"/>
            <a:ext cx="3483510" cy="2473290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51265235-471C-1496-3EF2-5938E6BE0E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4068" y="-6136"/>
            <a:ext cx="2557932" cy="2780362"/>
          </a:xfrm>
          <a:prstGeom prst="rect">
            <a:avLst/>
          </a:prstGeom>
        </p:spPr>
      </p:pic>
      <p:cxnSp>
        <p:nvCxnSpPr>
          <p:cNvPr id="18" name="Straight Connector 22">
            <a:extLst>
              <a:ext uri="{FF2B5EF4-FFF2-40B4-BE49-F238E27FC236}">
                <a16:creationId xmlns:a16="http://schemas.microsoft.com/office/drawing/2014/main" id="{12B1E5F3-C9F3-493A-B012-AD4794302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5144" y="3840900"/>
            <a:ext cx="0" cy="219456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215E9D-056B-C6C2-ABDD-1FBFF55DF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6" y="3842710"/>
            <a:ext cx="4013878" cy="2190941"/>
          </a:xfrm>
        </p:spPr>
        <p:txBody>
          <a:bodyPr anchor="ctr"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02054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6961B26-1956-492C-AF99-6448D5BBC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B4D7C-AE4E-95B2-282E-B374A0B9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1759316"/>
          </a:xfrm>
        </p:spPr>
        <p:txBody>
          <a:bodyPr>
            <a:normAutofit/>
          </a:bodyPr>
          <a:lstStyle/>
          <a:p>
            <a:r>
              <a:rPr lang="en-US" sz="4000"/>
              <a:t>Inclination angle of Vela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78DCA-1488-6A60-5D15-A9F80939E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492134"/>
            <a:ext cx="3833906" cy="3324204"/>
          </a:xfrm>
        </p:spPr>
        <p:txBody>
          <a:bodyPr>
            <a:normAutofit/>
          </a:bodyPr>
          <a:lstStyle/>
          <a:p>
            <a:r>
              <a:rPr lang="en-US" sz="1600" dirty="0"/>
              <a:t>High inclination angle of ~60-65° (Chen et al. (2019))</a:t>
            </a:r>
          </a:p>
          <a:p>
            <a:r>
              <a:rPr lang="en-US" sz="1600" dirty="0"/>
              <a:t>Corrected for S-dispersion values</a:t>
            </a:r>
          </a:p>
          <a:p>
            <a:r>
              <a:rPr lang="el-GR" sz="1600" dirty="0"/>
              <a:t>γ </a:t>
            </a:r>
            <a:r>
              <a:rPr lang="en-CA" sz="1600" dirty="0"/>
              <a:t>value from </a:t>
            </a:r>
            <a:r>
              <a:rPr lang="en-CA" sz="1600" i="1" dirty="0"/>
              <a:t>p</a:t>
            </a:r>
            <a:r>
              <a:rPr lang="en-CA" sz="1600" dirty="0"/>
              <a:t> is 64.9°</a:t>
            </a:r>
            <a:endParaRPr lang="en-US" sz="1600" dirty="0"/>
          </a:p>
          <a:p>
            <a:r>
              <a:rPr lang="en-US" sz="1600" b="1" i="1" dirty="0"/>
              <a:t>S</a:t>
            </a:r>
            <a:r>
              <a:rPr lang="en-US" sz="1600" dirty="0"/>
              <a:t> corrected </a:t>
            </a:r>
            <a:r>
              <a:rPr lang="el-GR" sz="1600" dirty="0"/>
              <a:t>γ</a:t>
            </a:r>
            <a:r>
              <a:rPr lang="en-US" sz="1600" dirty="0"/>
              <a:t> is 54.5°</a:t>
            </a:r>
            <a:endParaRPr lang="en-US" sz="1600" b="1" i="1" dirty="0"/>
          </a:p>
          <a:p>
            <a:pPr algn="r"/>
            <a:endParaRPr lang="en-US" sz="1600" dirty="0"/>
          </a:p>
          <a:p>
            <a:pPr algn="r"/>
            <a:endParaRPr lang="en-US" sz="1600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9F69092-8821-9F52-F3D7-F51A20479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262" y="328519"/>
            <a:ext cx="6039684" cy="158541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08049C-1998-4FF4-9981-51A2D8832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505325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6">
            <a:extLst>
              <a:ext uri="{FF2B5EF4-FFF2-40B4-BE49-F238E27FC236}">
                <a16:creationId xmlns:a16="http://schemas.microsoft.com/office/drawing/2014/main" id="{7F7258D3-3DB0-4CD5-A682-9E533FE75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2" y="538057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A2FD01F3-DE5B-02A8-069C-29E8E470D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010" y="1964048"/>
            <a:ext cx="4026698" cy="1882480"/>
          </a:xfrm>
          <a:prstGeom prst="rect">
            <a:avLst/>
          </a:prstGeom>
        </p:spPr>
      </p:pic>
      <p:pic>
        <p:nvPicPr>
          <p:cNvPr id="20" name="Picture 19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327C27E7-D9CC-F2D1-8FCD-43866707D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010" y="3928096"/>
            <a:ext cx="4026696" cy="1882480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5CE4D7BF-E806-ED11-F01F-B24558975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9315" y="1964048"/>
            <a:ext cx="4026698" cy="1882480"/>
          </a:xfrm>
          <a:prstGeom prst="rect">
            <a:avLst/>
          </a:prstGeom>
        </p:spPr>
      </p:pic>
      <p:pic>
        <p:nvPicPr>
          <p:cNvPr id="24" name="Picture 23" descr="Histogram&#10;&#10;Description automatically generated with low confidence">
            <a:extLst>
              <a:ext uri="{FF2B5EF4-FFF2-40B4-BE49-F238E27FC236}">
                <a16:creationId xmlns:a16="http://schemas.microsoft.com/office/drawing/2014/main" id="{7A27422E-FAB0-CC0D-51DE-D01D446B2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9317" y="3933858"/>
            <a:ext cx="4026696" cy="188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12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390785B2-4C67-46D5-8588-A209D809C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451F05-CC3D-4D7C-A998-BD3FD998B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9E3212D-559B-4F57-BCC1-B527D6817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43739BE-71AC-E81D-7690-8997F6E71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16" y="1073767"/>
            <a:ext cx="4495800" cy="4327207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951CBEC-62D1-037C-2F81-61E9C78E0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797"/>
          <a:stretch/>
        </p:blipFill>
        <p:spPr>
          <a:xfrm>
            <a:off x="5903793" y="1073768"/>
            <a:ext cx="4696563" cy="4222811"/>
          </a:xfrm>
          <a:prstGeom prst="rect">
            <a:avLst/>
          </a:prstGeom>
        </p:spPr>
      </p:pic>
      <p:sp>
        <p:nvSpPr>
          <p:cNvPr id="23" name="Freeform 6">
            <a:extLst>
              <a:ext uri="{FF2B5EF4-FFF2-40B4-BE49-F238E27FC236}">
                <a16:creationId xmlns:a16="http://schemas.microsoft.com/office/drawing/2014/main" id="{ED06B0D3-DBE4-4EF6-A033-DCFDD7A76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1457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244CB27-C9BF-4EDA-A44C-6CFA97D53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38176" y="6368667"/>
            <a:ext cx="10910356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Chart&#10;&#10;Description automatically generated with medium confidence">
            <a:extLst>
              <a:ext uri="{FF2B5EF4-FFF2-40B4-BE49-F238E27FC236}">
                <a16:creationId xmlns:a16="http://schemas.microsoft.com/office/drawing/2014/main" id="{8339C3ED-1D39-5F2C-040B-024AA4BFA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973" y="559417"/>
            <a:ext cx="664362" cy="5355906"/>
          </a:xfrm>
          <a:prstGeom prst="rect">
            <a:avLst/>
          </a:prstGeom>
        </p:spPr>
      </p:pic>
      <p:pic>
        <p:nvPicPr>
          <p:cNvPr id="27" name="Picture 26" descr="Timeline&#10;&#10;Description automatically generated">
            <a:extLst>
              <a:ext uri="{FF2B5EF4-FFF2-40B4-BE49-F238E27FC236}">
                <a16:creationId xmlns:a16="http://schemas.microsoft.com/office/drawing/2014/main" id="{8EAFFFE9-6158-1383-4182-A0BAFD5FD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0356" y="680680"/>
            <a:ext cx="960066" cy="523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94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1CE6A11-2050-F7E2-1788-38532177F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999" y="1350740"/>
            <a:ext cx="3167544" cy="3057975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896D7369-4E65-2F3F-4741-2A8B6FCD4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6039"/>
            <a:ext cx="3255663" cy="3133575"/>
          </a:xfrm>
          <a:prstGeom prst="rect">
            <a:avLst/>
          </a:prstGeom>
        </p:spPr>
      </p:pic>
      <p:pic>
        <p:nvPicPr>
          <p:cNvPr id="10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BF7F6F3-F0C8-E917-4BD5-6920D1230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797"/>
          <a:stretch/>
        </p:blipFill>
        <p:spPr>
          <a:xfrm>
            <a:off x="3996625" y="1350740"/>
            <a:ext cx="3401046" cy="3057976"/>
          </a:xfrm>
          <a:prstGeom prst="rect">
            <a:avLst/>
          </a:prstGeom>
        </p:spPr>
      </p:pic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0F42E159-10C1-DF47-EC48-C6F4323C6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593" y="999619"/>
            <a:ext cx="481102" cy="3878512"/>
          </a:xfrm>
          <a:prstGeom prst="rect">
            <a:avLst/>
          </a:prstGeom>
        </p:spPr>
      </p:pic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72F7C671-F9D8-9502-B1B8-9E198A5A8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148" y="999619"/>
            <a:ext cx="695239" cy="37907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5C0CAA-FFD3-9DA4-C8AF-71F5B0215D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0156" y="967269"/>
            <a:ext cx="481102" cy="387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52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95D5710-232A-4392-B5E2-6C3FC0C4A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64E464-C539-4C5A-9949-AC80F510C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0585629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1746AF97-A8F3-AD52-EFA5-7A35B8A56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30"/>
          <a:stretch/>
        </p:blipFill>
        <p:spPr>
          <a:xfrm>
            <a:off x="652217" y="643467"/>
            <a:ext cx="10244097" cy="5571066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E9C79DBE-30BD-4584-96F9-4CC2DB7CD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48006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72469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F9A01-C2DD-4966-B31A-D2D87CB4C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95F2B3-E841-96BB-1975-1738CFBDB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654" y="643465"/>
            <a:ext cx="5128880" cy="1628396"/>
          </a:xfrm>
        </p:spPr>
        <p:txBody>
          <a:bodyPr>
            <a:normAutofit/>
          </a:bodyPr>
          <a:lstStyle/>
          <a:p>
            <a:pPr algn="l"/>
            <a:r>
              <a:rPr lang="en-US"/>
              <a:t>Conclusions</a:t>
            </a:r>
          </a:p>
        </p:txBody>
      </p:sp>
      <p:pic>
        <p:nvPicPr>
          <p:cNvPr id="5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1872D7C8-4EA9-5136-E2EE-4B6D4FF07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9" y="772159"/>
            <a:ext cx="5462001" cy="498407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C6CA7B-A97D-4EE7-BEEF-3794C9694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608076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3D31A-63C9-A0E3-1F8F-388BDB8E4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9654" y="1579047"/>
            <a:ext cx="5128880" cy="38015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Lower </a:t>
            </a:r>
            <a:r>
              <a:rPr lang="en-US" b="1" i="1" dirty="0"/>
              <a:t>S</a:t>
            </a:r>
            <a:r>
              <a:rPr lang="en-US" dirty="0"/>
              <a:t>-dispersions have less dispersed bends in the field </a:t>
            </a:r>
          </a:p>
          <a:p>
            <a:r>
              <a:rPr lang="en-US" dirty="0"/>
              <a:t>Higher dispersions in the Center-Nest and South-Nest can be due to turbulence or high inclination angles (Center ridge – higher polarization compared to south nest)</a:t>
            </a:r>
          </a:p>
          <a:p>
            <a:r>
              <a:rPr lang="en-US" dirty="0"/>
              <a:t>Inverse relation between </a:t>
            </a:r>
            <a:r>
              <a:rPr lang="en-US" i="1" dirty="0"/>
              <a:t>p</a:t>
            </a:r>
            <a:r>
              <a:rPr lang="en-US" dirty="0"/>
              <a:t> and N_H</a:t>
            </a:r>
          </a:p>
          <a:p>
            <a:r>
              <a:rPr lang="en-US" dirty="0"/>
              <a:t>Further analysis of similar clouds can give more insight into the properties of the magnetic fields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7F3F28AE-09C6-438F-B1F8-6B3D763F9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07580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212883E-84C3-42AD-B34A-4D2498251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1B9AA-75AC-4DA8-FCE1-DB2A70DFF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2618" y="663373"/>
            <a:ext cx="3684644" cy="160848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Next steps</a:t>
            </a:r>
          </a:p>
        </p:txBody>
      </p:sp>
      <p:pic>
        <p:nvPicPr>
          <p:cNvPr id="5" name="Content Placeholder 4" descr="Chart, diagram&#10;&#10;Description automatically generated">
            <a:extLst>
              <a:ext uri="{FF2B5EF4-FFF2-40B4-BE49-F238E27FC236}">
                <a16:creationId xmlns:a16="http://schemas.microsoft.com/office/drawing/2014/main" id="{FCDEA382-7B34-AF03-ACA4-B077017FD8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99"/>
          <a:stretch/>
        </p:blipFill>
        <p:spPr>
          <a:xfrm>
            <a:off x="671271" y="639905"/>
            <a:ext cx="6846950" cy="52709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5A28D78-0305-4DA2-A78C-EF9ADD366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7543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51201A-C70B-02D7-F6DD-6CD8AF41B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2618" y="2422689"/>
            <a:ext cx="3684644" cy="379184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Applications to other clouds</a:t>
            </a:r>
          </a:p>
          <a:p>
            <a:r>
              <a:rPr lang="en-US">
                <a:solidFill>
                  <a:schemeClr val="tx1"/>
                </a:solidFill>
              </a:rPr>
              <a:t>M. Tahini – Analysis of the Orion Cloud using Faraday rotation</a:t>
            </a:r>
          </a:p>
          <a:p>
            <a:pPr marL="0" indent="0">
              <a:buNone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DC5B7347-E281-4E2C-A95E-6A4A26315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599999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434101"/>
            <a:ext cx="7169753" cy="1232750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Works cited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C21149-7D17-44C2-AFB6-4D931DC55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676579"/>
            <a:ext cx="8129873" cy="602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C2E5FCF0-567A-448C-A6E3-920BFC702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938535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960119" y="2942252"/>
            <a:ext cx="10266681" cy="3172409"/>
          </a:xfrm>
        </p:spPr>
        <p:txBody>
          <a:bodyPr>
            <a:normAutofit fontScale="77500" lnSpcReduction="20000"/>
          </a:bodyPr>
          <a:lstStyle/>
          <a:p>
            <a:r>
              <a:rPr lang="en-CA" sz="1800" dirty="0">
                <a:effectLst/>
                <a:latin typeface="TeXGyreTermesX"/>
              </a:rPr>
              <a:t>Ade P. A. R., et al., 2015, </a:t>
            </a:r>
            <a:r>
              <a:rPr lang="en-CA" sz="1800" dirty="0">
                <a:solidFill>
                  <a:srgbClr val="0000FF"/>
                </a:solidFill>
                <a:effectLst/>
                <a:latin typeface="TeXGyreTermesX"/>
              </a:rPr>
              <a:t>Astronomy &amp; Astrophysics</a:t>
            </a:r>
            <a:r>
              <a:rPr lang="en-CA" sz="1800" dirty="0">
                <a:effectLst/>
                <a:latin typeface="TeXGyreTermesX"/>
              </a:rPr>
              <a:t>, 576, A104</a:t>
            </a:r>
            <a:br>
              <a:rPr lang="en-CA" sz="1800" dirty="0">
                <a:effectLst/>
                <a:latin typeface="TeXGyreTermesX"/>
              </a:rPr>
            </a:br>
            <a:r>
              <a:rPr lang="en-CA" sz="1800" dirty="0" err="1">
                <a:effectLst/>
                <a:latin typeface="TeXGyreTermesX"/>
              </a:rPr>
              <a:t>Aghanim</a:t>
            </a:r>
            <a:r>
              <a:rPr lang="en-CA" sz="1800" dirty="0">
                <a:effectLst/>
                <a:latin typeface="TeXGyreTermesX"/>
              </a:rPr>
              <a:t> N., et al., 2020, </a:t>
            </a:r>
            <a:r>
              <a:rPr lang="en-CA" sz="1800" dirty="0">
                <a:solidFill>
                  <a:srgbClr val="0000FF"/>
                </a:solidFill>
                <a:effectLst/>
                <a:latin typeface="TeXGyreTermesX"/>
              </a:rPr>
              <a:t>Astronomy &amp; Astrophysics</a:t>
            </a:r>
            <a:r>
              <a:rPr lang="en-CA" sz="1800" dirty="0">
                <a:effectLst/>
                <a:latin typeface="TeXGyreTermesX"/>
              </a:rPr>
              <a:t>, 641, A12</a:t>
            </a:r>
            <a:br>
              <a:rPr lang="en-CA" sz="1800" dirty="0">
                <a:effectLst/>
                <a:latin typeface="TeXGyreTermesX"/>
              </a:rPr>
            </a:br>
            <a:r>
              <a:rPr lang="en-CA" sz="1800" dirty="0">
                <a:effectLst/>
                <a:latin typeface="TeXGyreTermesX"/>
              </a:rPr>
              <a:t>Chen C.-Y., King P. K., Li Z.-Y., </a:t>
            </a:r>
            <a:r>
              <a:rPr lang="en-CA" sz="1800" dirty="0" err="1">
                <a:effectLst/>
                <a:latin typeface="TeXGyreTermesX"/>
              </a:rPr>
              <a:t>Fissel</a:t>
            </a:r>
            <a:r>
              <a:rPr lang="en-CA" sz="1800" dirty="0">
                <a:effectLst/>
                <a:latin typeface="TeXGyreTermesX"/>
              </a:rPr>
              <a:t> L. M., Mazzei R. R., 2019, </a:t>
            </a:r>
            <a:r>
              <a:rPr lang="en-CA" sz="1800" dirty="0">
                <a:solidFill>
                  <a:srgbClr val="0000FF"/>
                </a:solidFill>
                <a:effectLst/>
                <a:latin typeface="TeXGyreTermesX"/>
              </a:rPr>
              <a:t>Monthly </a:t>
            </a:r>
            <a:endParaRPr lang="en-CA" dirty="0"/>
          </a:p>
          <a:p>
            <a:r>
              <a:rPr lang="en-CA" sz="1800" dirty="0">
                <a:solidFill>
                  <a:srgbClr val="0000FF"/>
                </a:solidFill>
                <a:effectLst/>
                <a:latin typeface="TeXGyreTermesX"/>
              </a:rPr>
              <a:t>Notices of the Royal Astronomical Society</a:t>
            </a:r>
            <a:r>
              <a:rPr lang="en-CA" sz="1800" dirty="0">
                <a:effectLst/>
                <a:latin typeface="TeXGyreTermesX"/>
              </a:rPr>
              <a:t>, 485, 3499</a:t>
            </a:r>
            <a:br>
              <a:rPr lang="en-CA" sz="1800" dirty="0">
                <a:effectLst/>
                <a:latin typeface="TeXGyreTermesX"/>
              </a:rPr>
            </a:br>
            <a:r>
              <a:rPr lang="en-CA" sz="1800" dirty="0" err="1">
                <a:effectLst/>
                <a:latin typeface="TeXGyreTermesX"/>
              </a:rPr>
              <a:t>Fissel</a:t>
            </a:r>
            <a:r>
              <a:rPr lang="en-CA" sz="1800" dirty="0">
                <a:effectLst/>
                <a:latin typeface="TeXGyreTermesX"/>
              </a:rPr>
              <a:t> L. M., et al., 2016, </a:t>
            </a:r>
            <a:r>
              <a:rPr lang="en-CA" sz="1800" dirty="0">
                <a:solidFill>
                  <a:srgbClr val="0000FF"/>
                </a:solidFill>
                <a:effectLst/>
                <a:latin typeface="TeXGyreTermesX"/>
              </a:rPr>
              <a:t>The Astrophysical Journal</a:t>
            </a:r>
            <a:r>
              <a:rPr lang="en-CA" sz="1800" dirty="0">
                <a:effectLst/>
                <a:latin typeface="TeXGyreTermesX"/>
              </a:rPr>
              <a:t>, 824, 134</a:t>
            </a:r>
            <a:br>
              <a:rPr lang="en-CA" sz="1800" dirty="0">
                <a:effectLst/>
                <a:latin typeface="TeXGyreTermesX"/>
              </a:rPr>
            </a:br>
            <a:r>
              <a:rPr lang="en-CA" sz="1800" dirty="0" err="1">
                <a:effectLst/>
                <a:latin typeface="TeXGyreTermesX"/>
              </a:rPr>
              <a:t>Pattle</a:t>
            </a:r>
            <a:r>
              <a:rPr lang="en-CA" sz="1800" dirty="0">
                <a:effectLst/>
                <a:latin typeface="TeXGyreTermesX"/>
              </a:rPr>
              <a:t> K., </a:t>
            </a:r>
            <a:r>
              <a:rPr lang="en-CA" sz="1800" dirty="0" err="1">
                <a:effectLst/>
                <a:latin typeface="TeXGyreTermesX"/>
              </a:rPr>
              <a:t>Fissel</a:t>
            </a:r>
            <a:r>
              <a:rPr lang="en-CA" sz="1800" dirty="0">
                <a:effectLst/>
                <a:latin typeface="TeXGyreTermesX"/>
              </a:rPr>
              <a:t> L., Tahani M., Liu T., </a:t>
            </a:r>
            <a:r>
              <a:rPr lang="en-CA" sz="1800" dirty="0" err="1">
                <a:effectLst/>
                <a:latin typeface="TeXGyreTermesX"/>
              </a:rPr>
              <a:t>Ntormousi</a:t>
            </a:r>
            <a:r>
              <a:rPr lang="en-CA" sz="1800" dirty="0">
                <a:effectLst/>
                <a:latin typeface="TeXGyreTermesX"/>
              </a:rPr>
              <a:t> E., 2022, Magnetic fields in </a:t>
            </a:r>
            <a:endParaRPr lang="en-CA" dirty="0"/>
          </a:p>
          <a:p>
            <a:r>
              <a:rPr lang="en-CA" sz="1800" dirty="0">
                <a:effectLst/>
                <a:latin typeface="TeXGyreTermesX"/>
              </a:rPr>
              <a:t>star formation: from clouds to cores, </a:t>
            </a:r>
            <a:r>
              <a:rPr lang="en-CA" sz="1800" dirty="0">
                <a:solidFill>
                  <a:srgbClr val="0000FF"/>
                </a:solidFill>
                <a:effectLst/>
                <a:latin typeface="TeXGyreTermesX"/>
              </a:rPr>
              <a:t>doi:10.48550/ARXIV.2203.11179</a:t>
            </a:r>
            <a:r>
              <a:rPr lang="en-CA" sz="1800" dirty="0">
                <a:effectLst/>
                <a:latin typeface="TeXGyreTermesX"/>
              </a:rPr>
              <a:t>, </a:t>
            </a:r>
            <a:endParaRPr lang="en-CA" dirty="0"/>
          </a:p>
          <a:p>
            <a:r>
              <a:rPr lang="en-CA" sz="1800" dirty="0">
                <a:solidFill>
                  <a:srgbClr val="0000FF"/>
                </a:solidFill>
                <a:effectLst/>
                <a:latin typeface="t1xtt"/>
              </a:rPr>
              <a:t>https://</a:t>
            </a:r>
            <a:r>
              <a:rPr lang="en-CA" sz="1800" dirty="0" err="1">
                <a:solidFill>
                  <a:srgbClr val="0000FF"/>
                </a:solidFill>
                <a:effectLst/>
                <a:latin typeface="t1xtt"/>
              </a:rPr>
              <a:t>arxiv.org</a:t>
            </a:r>
            <a:r>
              <a:rPr lang="en-CA" sz="1800" dirty="0">
                <a:solidFill>
                  <a:srgbClr val="0000FF"/>
                </a:solidFill>
                <a:effectLst/>
                <a:latin typeface="t1xtt"/>
              </a:rPr>
              <a:t>/abs/2203.11179 </a:t>
            </a:r>
            <a:endParaRPr lang="en-CA" dirty="0"/>
          </a:p>
          <a:p>
            <a:r>
              <a:rPr lang="en-CA" sz="1800" dirty="0">
                <a:effectLst/>
                <a:latin typeface="TeXGyreTermesX"/>
              </a:rPr>
              <a:t>Soler J. D., et al., 2017, </a:t>
            </a:r>
            <a:r>
              <a:rPr lang="en-CA" sz="1800" dirty="0">
                <a:solidFill>
                  <a:srgbClr val="0000FF"/>
                </a:solidFill>
                <a:effectLst/>
                <a:latin typeface="TeXGyreTermesX"/>
              </a:rPr>
              <a:t>Astronomy &amp; Astrophysics</a:t>
            </a:r>
            <a:r>
              <a:rPr lang="en-CA" sz="1800" dirty="0">
                <a:effectLst/>
                <a:latin typeface="TeXGyreTermesX"/>
              </a:rPr>
              <a:t>, 603, A6</a:t>
            </a:r>
            <a:br>
              <a:rPr lang="en-CA" sz="1800" dirty="0">
                <a:effectLst/>
                <a:latin typeface="TeXGyreTermesX"/>
              </a:rPr>
            </a:br>
            <a:r>
              <a:rPr lang="en-CA" sz="1800" dirty="0">
                <a:effectLst/>
                <a:latin typeface="TeXGyreTermesX"/>
              </a:rPr>
              <a:t>Sullivan C. H., </a:t>
            </a:r>
            <a:r>
              <a:rPr lang="en-CA" sz="1800" dirty="0" err="1">
                <a:effectLst/>
                <a:latin typeface="TeXGyreTermesX"/>
              </a:rPr>
              <a:t>Fissel</a:t>
            </a:r>
            <a:r>
              <a:rPr lang="en-CA" sz="1800" dirty="0">
                <a:effectLst/>
                <a:latin typeface="TeXGyreTermesX"/>
              </a:rPr>
              <a:t> L. M., King P. K., Chen C.-Y., Li Z.-Y., Soler J. D., </a:t>
            </a:r>
            <a:endParaRPr lang="en-CA" dirty="0"/>
          </a:p>
          <a:p>
            <a:r>
              <a:rPr lang="en-CA" sz="1800" dirty="0">
                <a:effectLst/>
                <a:latin typeface="TeXGyreTermesX"/>
              </a:rPr>
              <a:t>2021, </a:t>
            </a:r>
            <a:r>
              <a:rPr lang="en-CA" sz="1800" dirty="0">
                <a:solidFill>
                  <a:srgbClr val="0000FF"/>
                </a:solidFill>
                <a:effectLst/>
                <a:latin typeface="TeXGyreTermesX"/>
              </a:rPr>
              <a:t>Monthly Notices of the Royal Astronomical Society</a:t>
            </a:r>
            <a:r>
              <a:rPr lang="en-CA" sz="1800" dirty="0">
                <a:effectLst/>
                <a:latin typeface="TeXGyreTermesX"/>
              </a:rPr>
              <a:t>, 503, 5006 Tahani M., et al., 2022, </a:t>
            </a:r>
            <a:r>
              <a:rPr lang="en-CA" sz="1800" dirty="0">
                <a:solidFill>
                  <a:srgbClr val="0000FF"/>
                </a:solidFill>
                <a:effectLst/>
                <a:latin typeface="TeXGyreTermesX"/>
              </a:rPr>
              <a:t>Astronomy &amp; Astrophysics</a:t>
            </a:r>
            <a:r>
              <a:rPr lang="en-CA" sz="1800" dirty="0">
                <a:effectLst/>
                <a:latin typeface="TeXGyreTermesX"/>
              </a:rPr>
              <a:t>, 660, A97 </a:t>
            </a:r>
            <a:endParaRPr lang="en-CA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230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434101"/>
            <a:ext cx="7169753" cy="1232750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C21149-7D17-44C2-AFB6-4D931DC55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676579"/>
            <a:ext cx="8129873" cy="602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6">
            <a:extLst>
              <a:ext uri="{FF2B5EF4-FFF2-40B4-BE49-F238E27FC236}">
                <a16:creationId xmlns:a16="http://schemas.microsoft.com/office/drawing/2014/main" id="{C2E5FCF0-567A-448C-A6E3-920BFC702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938535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5" name="Content Placeholder 2"/>
          <p:cNvSpPr>
            <a:spLocks noGrp="1"/>
          </p:cNvSpPr>
          <p:nvPr>
            <p:ph type="body" idx="1"/>
          </p:nvPr>
        </p:nvSpPr>
        <p:spPr>
          <a:xfrm>
            <a:off x="960119" y="2942252"/>
            <a:ext cx="10266681" cy="317240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Molecular clouds</a:t>
            </a:r>
          </a:p>
          <a:p>
            <a:r>
              <a:rPr lang="en-US" dirty="0"/>
              <a:t>Magnetic fields in molecular clouds</a:t>
            </a:r>
          </a:p>
          <a:p>
            <a:pPr lvl="1"/>
            <a:r>
              <a:rPr lang="en-US" dirty="0"/>
              <a:t>Subregions</a:t>
            </a:r>
          </a:p>
          <a:p>
            <a:pPr lvl="1"/>
            <a:r>
              <a:rPr lang="en-US" dirty="0"/>
              <a:t>Filamentary structures, column density and temperature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Dust Polarization</a:t>
            </a:r>
          </a:p>
          <a:p>
            <a:pPr lvl="1"/>
            <a:r>
              <a:rPr lang="en-US" dirty="0"/>
              <a:t>Monte Carlo simulations</a:t>
            </a:r>
          </a:p>
          <a:p>
            <a:pPr lvl="1"/>
            <a:r>
              <a:rPr lang="en-US" dirty="0"/>
              <a:t>Relations between s, p and column density</a:t>
            </a:r>
          </a:p>
          <a:p>
            <a:r>
              <a:rPr lang="en-US" dirty="0"/>
              <a:t>Vela C molecular cloud</a:t>
            </a:r>
          </a:p>
          <a:p>
            <a:pPr lvl="1"/>
            <a:r>
              <a:rPr lang="en-US" dirty="0"/>
              <a:t>Subregions</a:t>
            </a:r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263143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331" y="633779"/>
            <a:ext cx="5443665" cy="2068478"/>
          </a:xfrm>
        </p:spPr>
        <p:txBody>
          <a:bodyPr>
            <a:normAutofit/>
          </a:bodyPr>
          <a:lstStyle/>
          <a:p>
            <a:pPr algn="l"/>
            <a:r>
              <a:rPr lang="en-US" sz="4600">
                <a:solidFill>
                  <a:schemeClr val="tx1"/>
                </a:solidFill>
              </a:rPr>
              <a:t>Molecular Clouds and Star formation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D44B584-65A7-4029-A075-505AA5EA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43666" cy="6858000"/>
          </a:xfrm>
          <a:custGeom>
            <a:avLst/>
            <a:gdLst>
              <a:gd name="connsiteX0" fmla="*/ 0 w 5443666"/>
              <a:gd name="connsiteY0" fmla="*/ 0 h 6845983"/>
              <a:gd name="connsiteX1" fmla="*/ 3595564 w 5443666"/>
              <a:gd name="connsiteY1" fmla="*/ 0 h 6845983"/>
              <a:gd name="connsiteX2" fmla="*/ 3746607 w 5443666"/>
              <a:gd name="connsiteY2" fmla="*/ 118697 h 6845983"/>
              <a:gd name="connsiteX3" fmla="*/ 5443666 w 5443666"/>
              <a:gd name="connsiteY3" fmla="*/ 3717234 h 6845983"/>
              <a:gd name="connsiteX4" fmla="*/ 4378763 w 5443666"/>
              <a:gd name="connsiteY4" fmla="*/ 6683615 h 6845983"/>
              <a:gd name="connsiteX5" fmla="*/ 4238117 w 5443666"/>
              <a:gd name="connsiteY5" fmla="*/ 6845983 h 6845983"/>
              <a:gd name="connsiteX6" fmla="*/ 0 w 5443666"/>
              <a:gd name="connsiteY6" fmla="*/ 6845983 h 68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3666" h="6845983">
                <a:moveTo>
                  <a:pt x="0" y="0"/>
                </a:moveTo>
                <a:lnTo>
                  <a:pt x="3595564" y="0"/>
                </a:lnTo>
                <a:lnTo>
                  <a:pt x="3746607" y="118697"/>
                </a:lnTo>
                <a:cubicBezTo>
                  <a:pt x="4783044" y="974041"/>
                  <a:pt x="5443666" y="2268489"/>
                  <a:pt x="5443666" y="3717234"/>
                </a:cubicBezTo>
                <a:cubicBezTo>
                  <a:pt x="5443666" y="4844036"/>
                  <a:pt x="5044030" y="5877498"/>
                  <a:pt x="4378763" y="6683615"/>
                </a:cubicBezTo>
                <a:lnTo>
                  <a:pt x="4238117" y="6845983"/>
                </a:lnTo>
                <a:lnTo>
                  <a:pt x="0" y="6845983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47207-787C-F71C-0748-0707C42B51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1" r="13569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332" y="2886500"/>
            <a:ext cx="5443666" cy="3337721"/>
          </a:xfrm>
        </p:spPr>
        <p:txBody>
          <a:bodyPr>
            <a:normAutofit/>
          </a:bodyPr>
          <a:lstStyle/>
          <a:p>
            <a:pPr>
              <a:lnSpc>
                <a:spcPct val="102000"/>
              </a:lnSpc>
            </a:pPr>
            <a:r>
              <a:rPr lang="en-CA" dirty="0">
                <a:solidFill>
                  <a:schemeClr val="tx1"/>
                </a:solidFill>
              </a:rPr>
              <a:t>Star forming regions</a:t>
            </a:r>
          </a:p>
          <a:p>
            <a:pPr>
              <a:lnSpc>
                <a:spcPct val="102000"/>
              </a:lnSpc>
            </a:pPr>
            <a:r>
              <a:rPr lang="en-CA" dirty="0">
                <a:solidFill>
                  <a:schemeClr val="tx1"/>
                </a:solidFill>
              </a:rPr>
              <a:t>Composed of gas and dust</a:t>
            </a:r>
          </a:p>
          <a:p>
            <a:pPr>
              <a:lnSpc>
                <a:spcPct val="102000"/>
              </a:lnSpc>
            </a:pPr>
            <a:r>
              <a:rPr lang="en-CA" dirty="0">
                <a:solidFill>
                  <a:schemeClr val="tx1"/>
                </a:solidFill>
                <a:effectLst/>
                <a:latin typeface="NewTXMI7"/>
              </a:rPr>
              <a:t> </a:t>
            </a:r>
            <a:r>
              <a:rPr lang="en-CA" dirty="0">
                <a:solidFill>
                  <a:schemeClr val="tx1"/>
                </a:solidFill>
                <a:effectLst/>
                <a:latin typeface="NewTXMI"/>
              </a:rPr>
              <a:t>&gt; </a:t>
            </a:r>
            <a:r>
              <a:rPr lang="en-CA" dirty="0">
                <a:solidFill>
                  <a:schemeClr val="tx1"/>
                </a:solidFill>
                <a:latin typeface="TeXGyreTermesX"/>
              </a:rPr>
              <a:t>10</a:t>
            </a:r>
            <a:r>
              <a:rPr lang="en-CA" baseline="30000" dirty="0">
                <a:solidFill>
                  <a:schemeClr val="tx1"/>
                </a:solidFill>
                <a:latin typeface="TeXGyreTermesX"/>
              </a:rPr>
              <a:t>5</a:t>
            </a:r>
            <a:r>
              <a:rPr lang="en-CA" dirty="0">
                <a:solidFill>
                  <a:schemeClr val="tx1"/>
                </a:solidFill>
                <a:latin typeface="TeXGyreTermesX"/>
              </a:rPr>
              <a:t> </a:t>
            </a:r>
            <a:r>
              <a:rPr lang="en-CA" dirty="0">
                <a:solidFill>
                  <a:schemeClr val="tx1"/>
                </a:solidFill>
                <a:effectLst/>
                <a:latin typeface="NewTXMI"/>
              </a:rPr>
              <a:t>𝑀</a:t>
            </a:r>
            <a:r>
              <a:rPr lang="en-CA" baseline="-25000" dirty="0">
                <a:solidFill>
                  <a:schemeClr val="tx1"/>
                </a:solidFill>
                <a:latin typeface="txsys"/>
              </a:rPr>
              <a:t>⊙ </a:t>
            </a:r>
            <a:endParaRPr lang="en-CA" dirty="0">
              <a:solidFill>
                <a:schemeClr val="tx1"/>
              </a:solidFill>
            </a:endParaRPr>
          </a:p>
          <a:p>
            <a:pPr>
              <a:lnSpc>
                <a:spcPct val="102000"/>
              </a:lnSpc>
            </a:pPr>
            <a:r>
              <a:rPr lang="en-CA" dirty="0">
                <a:solidFill>
                  <a:schemeClr val="tx1"/>
                </a:solidFill>
              </a:rPr>
              <a:t>Forces other than gravity within the cloud</a:t>
            </a:r>
          </a:p>
          <a:p>
            <a:pPr lvl="1">
              <a:lnSpc>
                <a:spcPct val="102000"/>
              </a:lnSpc>
            </a:pPr>
            <a:r>
              <a:rPr lang="en-CA" dirty="0">
                <a:solidFill>
                  <a:schemeClr val="tx1"/>
                </a:solidFill>
              </a:rPr>
              <a:t>Turbulence, stellar feedback</a:t>
            </a:r>
          </a:p>
          <a:p>
            <a:pPr lvl="1">
              <a:lnSpc>
                <a:spcPct val="102000"/>
              </a:lnSpc>
            </a:pPr>
            <a:r>
              <a:rPr lang="en-CA" dirty="0">
                <a:solidFill>
                  <a:schemeClr val="tx1"/>
                </a:solidFill>
              </a:rPr>
              <a:t>Thermal pressure, shock waves</a:t>
            </a:r>
          </a:p>
          <a:p>
            <a:pPr lvl="1">
              <a:lnSpc>
                <a:spcPct val="102000"/>
              </a:lnSpc>
            </a:pPr>
            <a:r>
              <a:rPr lang="en-CA" dirty="0">
                <a:solidFill>
                  <a:schemeClr val="tx1"/>
                </a:solidFill>
              </a:rPr>
              <a:t>Magnetic fields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D3686B33-4E07-4542-8F02-1876C8359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7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804143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212883E-84C3-42AD-B34A-4D2498251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2618" y="663373"/>
            <a:ext cx="3684644" cy="1608487"/>
          </a:xfrm>
        </p:spPr>
        <p:txBody>
          <a:bodyPr>
            <a:normAutofit/>
          </a:bodyPr>
          <a:lstStyle/>
          <a:p>
            <a:pPr algn="l"/>
            <a:r>
              <a:rPr lang="en-US" sz="3500">
                <a:solidFill>
                  <a:schemeClr val="tx1"/>
                </a:solidFill>
              </a:rPr>
              <a:t>Magnetic fields in Molecular Clouds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608FD7-293F-20BD-A159-5BDBF6F98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15" y="1027765"/>
            <a:ext cx="6915663" cy="449518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A28D78-0305-4DA2-A78C-EF9ADD366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7543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2618" y="2422689"/>
            <a:ext cx="3684644" cy="3791848"/>
          </a:xfrm>
        </p:spPr>
        <p:txBody>
          <a:bodyPr>
            <a:normAutofit/>
          </a:bodyPr>
          <a:lstStyle/>
          <a:p>
            <a:pPr>
              <a:lnSpc>
                <a:spcPct val="102000"/>
              </a:lnSpc>
            </a:pPr>
            <a:r>
              <a:rPr lang="en-US" dirty="0">
                <a:solidFill>
                  <a:schemeClr val="tx1"/>
                </a:solidFill>
              </a:rPr>
              <a:t>Can inhibit collapse against gravity</a:t>
            </a:r>
          </a:p>
          <a:p>
            <a:pPr>
              <a:lnSpc>
                <a:spcPct val="102000"/>
              </a:lnSpc>
            </a:pPr>
            <a:r>
              <a:rPr lang="en-US" dirty="0">
                <a:solidFill>
                  <a:schemeClr val="tx1"/>
                </a:solidFill>
              </a:rPr>
              <a:t>Can influence formation of filamentary structures</a:t>
            </a:r>
          </a:p>
          <a:p>
            <a:pPr lvl="1">
              <a:lnSpc>
                <a:spcPct val="102000"/>
              </a:lnSpc>
            </a:pPr>
            <a:r>
              <a:rPr lang="en-US" dirty="0">
                <a:solidFill>
                  <a:schemeClr val="tx1"/>
                </a:solidFill>
              </a:rPr>
              <a:t>Denser filaments align perpendicular to the magnetic field (Soler et al.(2017))</a:t>
            </a:r>
          </a:p>
          <a:p>
            <a:pPr>
              <a:lnSpc>
                <a:spcPct val="102000"/>
              </a:lnSpc>
            </a:pPr>
            <a:r>
              <a:rPr lang="en-US" dirty="0">
                <a:solidFill>
                  <a:schemeClr val="tx1"/>
                </a:solidFill>
              </a:rPr>
              <a:t>More disordered magnetic fields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 weaker/more turbulence</a:t>
            </a:r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DC5B7347-E281-4E2C-A95E-6A4A26315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75573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212883E-84C3-42AD-B34A-4D2498251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9359DB-60E2-898B-A3F8-55C36517F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4" y="324283"/>
            <a:ext cx="3684644" cy="1608487"/>
          </a:xfrm>
        </p:spPr>
        <p:txBody>
          <a:bodyPr>
            <a:normAutofit/>
          </a:bodyPr>
          <a:lstStyle/>
          <a:p>
            <a:pPr algn="l"/>
            <a:r>
              <a:rPr lang="en-US" sz="4600" dirty="0">
                <a:solidFill>
                  <a:schemeClr val="tx1"/>
                </a:solidFill>
              </a:rPr>
              <a:t>Dust Polarization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07000D0-C287-84B3-5362-4E084EEF8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947" y="1128526"/>
            <a:ext cx="6915663" cy="4183975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A28D78-0305-4DA2-A78C-EF9ADD366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7543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207EA-B2EC-FB2D-BDEF-523BA1345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14" y="1749613"/>
            <a:ext cx="3684644" cy="37918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Particles align with magnetic field</a:t>
            </a:r>
          </a:p>
          <a:p>
            <a:r>
              <a:rPr lang="en-US" dirty="0">
                <a:solidFill>
                  <a:schemeClr val="tx1"/>
                </a:solidFill>
              </a:rPr>
              <a:t>Emits linearly polarized light</a:t>
            </a:r>
          </a:p>
          <a:p>
            <a:r>
              <a:rPr lang="en-US" dirty="0">
                <a:solidFill>
                  <a:schemeClr val="tx1"/>
                </a:solidFill>
              </a:rPr>
              <a:t>Gives orientation of magnetic field </a:t>
            </a:r>
            <a:r>
              <a:rPr lang="en-US" dirty="0" err="1">
                <a:solidFill>
                  <a:schemeClr val="tx1"/>
                </a:solidFill>
              </a:rPr>
              <a:t>wrt</a:t>
            </a:r>
            <a:r>
              <a:rPr lang="en-US" dirty="0">
                <a:solidFill>
                  <a:schemeClr val="tx1"/>
                </a:solidFill>
              </a:rPr>
              <a:t> plane-of-sky</a:t>
            </a:r>
          </a:p>
          <a:p>
            <a:r>
              <a:rPr lang="en-US" dirty="0">
                <a:solidFill>
                  <a:schemeClr val="tx1"/>
                </a:solidFill>
              </a:rPr>
              <a:t>Stokes parameters I, Q, U – degree of polarization</a:t>
            </a: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DC5B7347-E281-4E2C-A95E-6A4A26315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8" name="Picture 27" descr="Text, whiteboard&#10;&#10;Description automatically generated">
            <a:extLst>
              <a:ext uri="{FF2B5EF4-FFF2-40B4-BE49-F238E27FC236}">
                <a16:creationId xmlns:a16="http://schemas.microsoft.com/office/drawing/2014/main" id="{689479BE-4AFE-06F0-50AC-8873EFB1F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246" y="4642853"/>
            <a:ext cx="2261908" cy="146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54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76961B26-1956-492C-AF99-6448D5BBC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6A611-00BF-F682-D9CB-11DF58423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1759316"/>
          </a:xfrm>
        </p:spPr>
        <p:txBody>
          <a:bodyPr anchor="ctr">
            <a:normAutofit/>
          </a:bodyPr>
          <a:lstStyle/>
          <a:p>
            <a:pPr algn="l"/>
            <a:r>
              <a:rPr lang="en-US" sz="4000" dirty="0"/>
              <a:t>Inclination angle of the magnetic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4E5E4-5612-047D-205B-B752C9EC8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492134"/>
            <a:ext cx="3833906" cy="3324204"/>
          </a:xfrm>
        </p:spPr>
        <p:txBody>
          <a:bodyPr>
            <a:normAutofit/>
          </a:bodyPr>
          <a:lstStyle/>
          <a:p>
            <a:pPr lvl="1"/>
            <a:r>
              <a:rPr lang="en-US"/>
              <a:t>Polarization fraction, </a:t>
            </a:r>
            <a:r>
              <a:rPr lang="en-US" i="1"/>
              <a:t>p</a:t>
            </a:r>
            <a:r>
              <a:rPr lang="en-US"/>
              <a:t>, can be used to find inclination angle, </a:t>
            </a:r>
            <a:r>
              <a:rPr lang="el-GR"/>
              <a:t>γ</a:t>
            </a:r>
            <a:endParaRPr lang="en-CA"/>
          </a:p>
          <a:p>
            <a:pPr marL="0" indent="0">
              <a:buNone/>
            </a:pPr>
            <a:endParaRPr lang="en-US" sz="180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7813AC8-8192-19ED-6E33-56CFD1598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767" y="3899437"/>
            <a:ext cx="5686372" cy="1890717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3A1CBBA-0BB4-7351-9FCB-76CDD39B3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767" y="1497019"/>
            <a:ext cx="5686372" cy="1990229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7F7258D3-3DB0-4CD5-A682-9E533FE75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2" y="538057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5" name="Straight Connector 19">
            <a:extLst>
              <a:ext uri="{FF2B5EF4-FFF2-40B4-BE49-F238E27FC236}">
                <a16:creationId xmlns:a16="http://schemas.microsoft.com/office/drawing/2014/main" id="{AF08049C-1998-4FF4-9981-51A2D8832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505325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4582D24-7EF0-AAB8-3374-4BE74836D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36" y="3444343"/>
            <a:ext cx="3972843" cy="240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1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3894DD1-105C-4BF0-8938-ABF0FF11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4FC43-6CA4-EF37-669D-8ED0BC92A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559678"/>
            <a:ext cx="6248398" cy="1484275"/>
          </a:xfrm>
        </p:spPr>
        <p:txBody>
          <a:bodyPr>
            <a:normAutofit/>
          </a:bodyPr>
          <a:lstStyle/>
          <a:p>
            <a:pPr algn="l"/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7671E37-94D2-3BE9-9B1D-1C11C4FFC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50" y="1515742"/>
            <a:ext cx="4001315" cy="16805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7BE5E-26B2-1D96-0576-2185A10A4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2394305"/>
            <a:ext cx="6248398" cy="2931932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3" name="Freeform 15">
            <a:extLst>
              <a:ext uri="{FF2B5EF4-FFF2-40B4-BE49-F238E27FC236}">
                <a16:creationId xmlns:a16="http://schemas.microsoft.com/office/drawing/2014/main" id="{5AEB5CC6-485F-4092-A5AE-808864ECF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8A88203-5527-F4BB-BD8D-65DE754FC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50" y="3346196"/>
            <a:ext cx="4001315" cy="159052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C439BB-FCBF-43FC-9682-1892516D1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600" y="6199730"/>
            <a:ext cx="70104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737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212883E-84C3-42AD-B34A-4D2498251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2618" y="663373"/>
            <a:ext cx="3684644" cy="1608487"/>
          </a:xfrm>
        </p:spPr>
        <p:txBody>
          <a:bodyPr>
            <a:normAutofit/>
          </a:bodyPr>
          <a:lstStyle/>
          <a:p>
            <a:pPr algn="l"/>
            <a:r>
              <a:rPr lang="en-US" sz="3500">
                <a:solidFill>
                  <a:schemeClr val="tx1"/>
                </a:solidFill>
              </a:rPr>
              <a:t>Vela C molecular cloud</a:t>
            </a:r>
          </a:p>
        </p:txBody>
      </p:sp>
      <p:pic>
        <p:nvPicPr>
          <p:cNvPr id="4" name="Picture 3" descr="Chart, surface chart&#10;&#10;Description automatically generated">
            <a:extLst>
              <a:ext uri="{FF2B5EF4-FFF2-40B4-BE49-F238E27FC236}">
                <a16:creationId xmlns:a16="http://schemas.microsoft.com/office/drawing/2014/main" id="{2F48DB62-17E8-F2DC-38CB-AD6069343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19" y="1168373"/>
            <a:ext cx="6219581" cy="4742431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5A28D78-0305-4DA2-A78C-EF9ADD366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7543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9BD42CF7-3C24-621F-2D1B-4A7E92F88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2618" y="2422689"/>
            <a:ext cx="3684644" cy="3791848"/>
          </a:xfrm>
        </p:spPr>
        <p:txBody>
          <a:bodyPr>
            <a:normAutofit/>
          </a:bodyPr>
          <a:lstStyle/>
          <a:p>
            <a:pPr>
              <a:lnSpc>
                <a:spcPct val="102000"/>
              </a:lnSpc>
            </a:pPr>
            <a:r>
              <a:rPr lang="en-CA">
                <a:solidFill>
                  <a:schemeClr val="tx1"/>
                </a:solidFill>
              </a:rPr>
              <a:t>Broken up into 5 different subregions (Hill et al.(2011))</a:t>
            </a:r>
          </a:p>
          <a:p>
            <a:pPr>
              <a:lnSpc>
                <a:spcPct val="102000"/>
              </a:lnSpc>
            </a:pPr>
            <a:r>
              <a:rPr lang="en-CA">
                <a:solidFill>
                  <a:schemeClr val="tx1"/>
                </a:solidFill>
                <a:latin typeface="TeXGyreTermesX"/>
              </a:rPr>
              <a:t>~10</a:t>
            </a:r>
            <a:r>
              <a:rPr lang="en-CA" baseline="30000">
                <a:solidFill>
                  <a:schemeClr val="tx1"/>
                </a:solidFill>
                <a:latin typeface="TeXGyreTermesX"/>
              </a:rPr>
              <a:t>5</a:t>
            </a:r>
            <a:r>
              <a:rPr lang="en-CA">
                <a:solidFill>
                  <a:schemeClr val="tx1"/>
                </a:solidFill>
                <a:latin typeface="TeXGyreTermesX"/>
              </a:rPr>
              <a:t> </a:t>
            </a:r>
            <a:r>
              <a:rPr lang="en-CA">
                <a:solidFill>
                  <a:schemeClr val="tx1"/>
                </a:solidFill>
                <a:effectLst/>
                <a:latin typeface="NewTXMI"/>
              </a:rPr>
              <a:t>𝑀</a:t>
            </a:r>
            <a:r>
              <a:rPr lang="en-CA" baseline="-25000">
                <a:solidFill>
                  <a:schemeClr val="tx1"/>
                </a:solidFill>
                <a:latin typeface="txsys"/>
              </a:rPr>
              <a:t>⊙</a:t>
            </a:r>
            <a:endParaRPr lang="en-CA">
              <a:solidFill>
                <a:schemeClr val="tx1"/>
              </a:solidFill>
            </a:endParaRPr>
          </a:p>
          <a:p>
            <a:pPr>
              <a:lnSpc>
                <a:spcPct val="102000"/>
              </a:lnSpc>
            </a:pPr>
            <a:r>
              <a:rPr lang="en-CA">
                <a:solidFill>
                  <a:schemeClr val="tx1"/>
                </a:solidFill>
              </a:rPr>
              <a:t>Filamentary structure</a:t>
            </a:r>
          </a:p>
          <a:p>
            <a:pPr>
              <a:lnSpc>
                <a:spcPct val="102000"/>
              </a:lnSpc>
            </a:pPr>
            <a:r>
              <a:rPr lang="en-CA">
                <a:solidFill>
                  <a:schemeClr val="tx1"/>
                </a:solidFill>
              </a:rPr>
              <a:t>Center-Ridge and South-Nest are the two most contrasting regions in terms of temperature, star formation and filamentary structure, polarization fraction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Freeform 6">
            <a:extLst>
              <a:ext uri="{FF2B5EF4-FFF2-40B4-BE49-F238E27FC236}">
                <a16:creationId xmlns:a16="http://schemas.microsoft.com/office/drawing/2014/main" id="{DC5B7347-E281-4E2C-A95E-6A4A26315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F878C-EF52-6046-1F5F-CD498FBA8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09" y="365502"/>
            <a:ext cx="6219581" cy="58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2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3AD3CA56-C9E5-20CD-DE68-38D574F5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45" y="321734"/>
            <a:ext cx="3712678" cy="29051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80278290-F2F7-0D65-7C3C-7BACED3C0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954" y="321734"/>
            <a:ext cx="2672755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C89409F-85C2-C92A-86D6-978592E2A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527" y="3631096"/>
            <a:ext cx="3888112" cy="276056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2485064-0131-28F2-DB59-E2BFE95B5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2137" y="3631096"/>
            <a:ext cx="2984389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19314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7668</TotalTime>
  <Words>1313</Words>
  <Application>Microsoft Macintosh PowerPoint</Application>
  <PresentationFormat>Widescreen</PresentationFormat>
  <Paragraphs>138</Paragraphs>
  <Slides>17</Slides>
  <Notes>14</Notes>
  <HiddenSlides>5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AdvOTb4af3d5d.I</vt:lpstr>
      <vt:lpstr>AdvOTf9433e2d</vt:lpstr>
      <vt:lpstr>AdvOTf9433e2d+fb</vt:lpstr>
      <vt:lpstr>AdvTT8f3612e7+f0</vt:lpstr>
      <vt:lpstr>NewTXMI</vt:lpstr>
      <vt:lpstr>NewTXMI7</vt:lpstr>
      <vt:lpstr>t1xtt</vt:lpstr>
      <vt:lpstr>TeXGyreTermesX</vt:lpstr>
      <vt:lpstr>txsys</vt:lpstr>
      <vt:lpstr>Arial</vt:lpstr>
      <vt:lpstr>Calibri</vt:lpstr>
      <vt:lpstr>Century Schoolbook</vt:lpstr>
      <vt:lpstr>Corbel</vt:lpstr>
      <vt:lpstr>Headlines</vt:lpstr>
      <vt:lpstr>Magnetic fields And star formation in Molecular clouds</vt:lpstr>
      <vt:lpstr>Contents</vt:lpstr>
      <vt:lpstr>Molecular Clouds and Star formation</vt:lpstr>
      <vt:lpstr>Magnetic fields in Molecular Clouds</vt:lpstr>
      <vt:lpstr>Dust Polarization</vt:lpstr>
      <vt:lpstr>Inclination angle of the magnetic field</vt:lpstr>
      <vt:lpstr>PowerPoint Presentation</vt:lpstr>
      <vt:lpstr>Vela C molecular cloud</vt:lpstr>
      <vt:lpstr>PowerPoint Presentation</vt:lpstr>
      <vt:lpstr>Inclination angle of the Vela C molecular cloud</vt:lpstr>
      <vt:lpstr>Inclination angle of Vela C</vt:lpstr>
      <vt:lpstr>PowerPoint Presentation</vt:lpstr>
      <vt:lpstr>PowerPoint Presentation</vt:lpstr>
      <vt:lpstr>PowerPoint Presentation</vt:lpstr>
      <vt:lpstr>Conclusions</vt:lpstr>
      <vt:lpstr>Next steps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Here's your outline to get started</dc:title>
  <dc:creator>Alison Andrade</dc:creator>
  <cp:lastModifiedBy>Alison Andrade</cp:lastModifiedBy>
  <cp:revision>67</cp:revision>
  <dcterms:created xsi:type="dcterms:W3CDTF">2022-11-26T14:41:32Z</dcterms:created>
  <dcterms:modified xsi:type="dcterms:W3CDTF">2022-12-07T19:08:26Z</dcterms:modified>
</cp:coreProperties>
</file>